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12192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65B"/>
    <a:srgbClr val="FFFFFF"/>
    <a:srgbClr val="5D9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4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46513" y="1841347"/>
            <a:ext cx="1095667" cy="731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086809" y="4706353"/>
            <a:ext cx="1099629" cy="60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659225" y="2697568"/>
            <a:ext cx="1031735" cy="629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378035" y="4140415"/>
            <a:ext cx="1005967" cy="598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805769" y="1756003"/>
            <a:ext cx="591751" cy="924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810125" y="1035672"/>
            <a:ext cx="708850" cy="594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1892303" y="217017"/>
            <a:ext cx="299696" cy="8659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1815310" y="1236713"/>
            <a:ext cx="376689" cy="8251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172534" y="3589604"/>
            <a:ext cx="634930" cy="4773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0799788" y="2994609"/>
            <a:ext cx="444093" cy="291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068433" y="3623602"/>
            <a:ext cx="317550" cy="5024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1564213" y="2063064"/>
            <a:ext cx="375010" cy="4353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1464779" y="3300285"/>
            <a:ext cx="286219" cy="3501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1776164" y="4185602"/>
            <a:ext cx="243867" cy="2572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905021" y="2324100"/>
            <a:ext cx="2286977" cy="4533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762" y="1831201"/>
            <a:ext cx="11604475" cy="866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0" b="1" i="0">
                <a:solidFill>
                  <a:srgbClr val="31452C"/>
                </a:solidFill>
                <a:latin typeface="Roboto Black"/>
                <a:cs typeface="Roboto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231F20"/>
                </a:solidFill>
                <a:latin typeface="Roboto Light"/>
                <a:cs typeface="Robo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9590" y="4147210"/>
            <a:ext cx="3968826" cy="271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6111" y="4147210"/>
            <a:ext cx="3963788" cy="2710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727133" y="3813809"/>
            <a:ext cx="4457065" cy="3044190"/>
          </a:xfrm>
          <a:custGeom>
            <a:avLst/>
            <a:gdLst/>
            <a:ahLst/>
            <a:cxnLst/>
            <a:rect l="l" t="t" r="r" b="b"/>
            <a:pathLst>
              <a:path w="4457065" h="3044190">
                <a:moveTo>
                  <a:pt x="2228469" y="0"/>
                </a:moveTo>
                <a:lnTo>
                  <a:pt x="0" y="3044190"/>
                </a:lnTo>
                <a:lnTo>
                  <a:pt x="4456950" y="3044190"/>
                </a:lnTo>
                <a:lnTo>
                  <a:pt x="2228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629267" y="3813809"/>
            <a:ext cx="4457065" cy="3044190"/>
          </a:xfrm>
          <a:custGeom>
            <a:avLst/>
            <a:gdLst/>
            <a:ahLst/>
            <a:cxnLst/>
            <a:rect l="l" t="t" r="r" b="b"/>
            <a:pathLst>
              <a:path w="4457065" h="3044190">
                <a:moveTo>
                  <a:pt x="2228469" y="0"/>
                </a:moveTo>
                <a:lnTo>
                  <a:pt x="0" y="3044190"/>
                </a:lnTo>
                <a:lnTo>
                  <a:pt x="4456950" y="3044190"/>
                </a:lnTo>
                <a:lnTo>
                  <a:pt x="2228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971190" y="4154042"/>
            <a:ext cx="3968826" cy="2703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873331" y="4147210"/>
            <a:ext cx="3968826" cy="27107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82697" y="3928728"/>
            <a:ext cx="10909300" cy="2243455"/>
          </a:xfrm>
          <a:custGeom>
            <a:avLst/>
            <a:gdLst/>
            <a:ahLst/>
            <a:cxnLst/>
            <a:rect l="l" t="t" r="r" b="b"/>
            <a:pathLst>
              <a:path w="10909300" h="2243454">
                <a:moveTo>
                  <a:pt x="10909300" y="0"/>
                </a:moveTo>
                <a:lnTo>
                  <a:pt x="0" y="46088"/>
                </a:lnTo>
                <a:lnTo>
                  <a:pt x="2460612" y="2242908"/>
                </a:lnTo>
                <a:lnTo>
                  <a:pt x="10909300" y="2242908"/>
                </a:lnTo>
                <a:lnTo>
                  <a:pt x="10909300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98498"/>
            <a:ext cx="10909300" cy="2243455"/>
          </a:xfrm>
          <a:custGeom>
            <a:avLst/>
            <a:gdLst/>
            <a:ahLst/>
            <a:cxnLst/>
            <a:rect l="l" t="t" r="r" b="b"/>
            <a:pathLst>
              <a:path w="10909300" h="2243455">
                <a:moveTo>
                  <a:pt x="0" y="0"/>
                </a:moveTo>
                <a:lnTo>
                  <a:pt x="0" y="2242908"/>
                </a:lnTo>
                <a:lnTo>
                  <a:pt x="8448687" y="2242908"/>
                </a:lnTo>
                <a:lnTo>
                  <a:pt x="10909300" y="46088"/>
                </a:lnTo>
                <a:lnTo>
                  <a:pt x="0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564435" y="758710"/>
            <a:ext cx="3627564" cy="2182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992333"/>
            <a:ext cx="3627564" cy="2182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8407" y="3267380"/>
            <a:ext cx="10895185" cy="283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47B65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6534" y="1557114"/>
            <a:ext cx="9398931" cy="277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231F20"/>
                </a:solidFill>
                <a:latin typeface="Roboto Light"/>
                <a:cs typeface="Robo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jp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6516" y="2084070"/>
            <a:ext cx="1062367" cy="698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1651" y="4820742"/>
            <a:ext cx="1054354" cy="580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9189" y="2901530"/>
            <a:ext cx="987094" cy="606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1355" y="4293285"/>
            <a:ext cx="969467" cy="574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2006" y="1984209"/>
            <a:ext cx="571084" cy="883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2287" y="1294472"/>
            <a:ext cx="690194" cy="562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83781"/>
            <a:ext cx="429223" cy="8295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465961"/>
            <a:ext cx="485412" cy="7889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9058" y="3759898"/>
            <a:ext cx="614330" cy="4500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519" y="3170542"/>
            <a:ext cx="424230" cy="2815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1114" y="3773220"/>
            <a:ext cx="306799" cy="4798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2709176"/>
            <a:ext cx="92069" cy="2565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1859" y="2266353"/>
            <a:ext cx="366020" cy="4129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9189" y="3455784"/>
            <a:ext cx="277189" cy="3328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6534" y="4295203"/>
            <a:ext cx="231872" cy="2505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2501900"/>
            <a:ext cx="2040470" cy="43561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82770" y="1947332"/>
            <a:ext cx="1909445" cy="2963545"/>
          </a:xfrm>
          <a:custGeom>
            <a:avLst/>
            <a:gdLst/>
            <a:ahLst/>
            <a:cxnLst/>
            <a:rect l="l" t="t" r="r" b="b"/>
            <a:pathLst>
              <a:path w="1909445" h="2963545">
                <a:moveTo>
                  <a:pt x="1909229" y="0"/>
                </a:moveTo>
                <a:lnTo>
                  <a:pt x="0" y="1514640"/>
                </a:lnTo>
                <a:lnTo>
                  <a:pt x="1909229" y="2963329"/>
                </a:lnTo>
                <a:lnTo>
                  <a:pt x="1909229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33154" y="2427319"/>
            <a:ext cx="5777230" cy="1134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30"/>
              </a:lnSpc>
            </a:pPr>
            <a:r>
              <a:rPr sz="5600" b="1" spc="-105" dirty="0">
                <a:solidFill>
                  <a:srgbClr val="47B65B"/>
                </a:solidFill>
                <a:latin typeface="Roboto Black"/>
                <a:cs typeface="Roboto Black"/>
              </a:rPr>
              <a:t>Kiri</a:t>
            </a:r>
            <a:r>
              <a:rPr sz="5600" b="1" spc="-280" dirty="0">
                <a:solidFill>
                  <a:srgbClr val="47B65B"/>
                </a:solidFill>
                <a:latin typeface="Roboto Black"/>
                <a:cs typeface="Roboto Black"/>
              </a:rPr>
              <a:t>T</a:t>
            </a:r>
            <a:r>
              <a:rPr sz="5600" b="1" spc="-155" dirty="0">
                <a:solidFill>
                  <a:srgbClr val="47B65B"/>
                </a:solidFill>
                <a:latin typeface="Roboto Black"/>
                <a:cs typeface="Roboto Black"/>
              </a:rPr>
              <a:t>r</a:t>
            </a:r>
            <a:r>
              <a:rPr sz="5600" b="1" spc="-105" dirty="0">
                <a:solidFill>
                  <a:srgbClr val="47B65B"/>
                </a:solidFill>
                <a:latin typeface="Roboto Black"/>
                <a:cs typeface="Roboto Black"/>
              </a:rPr>
              <a:t>ee</a:t>
            </a:r>
            <a:r>
              <a:rPr sz="5600" b="1" spc="15" dirty="0">
                <a:solidFill>
                  <a:srgbClr val="47B65B"/>
                </a:solidFill>
                <a:latin typeface="Roboto Black"/>
                <a:cs typeface="Roboto Black"/>
              </a:rPr>
              <a:t>s</a:t>
            </a:r>
            <a:r>
              <a:rPr sz="5600" b="1" spc="-215" dirty="0">
                <a:solidFill>
                  <a:srgbClr val="47B65B"/>
                </a:solidFill>
                <a:latin typeface="Roboto Black"/>
                <a:cs typeface="Roboto Black"/>
              </a:rPr>
              <a:t> </a:t>
            </a:r>
            <a:r>
              <a:rPr sz="5600" b="1" spc="-100" dirty="0">
                <a:solidFill>
                  <a:srgbClr val="47B65B"/>
                </a:solidFill>
                <a:latin typeface="Roboto Black"/>
                <a:cs typeface="Roboto Black"/>
              </a:rPr>
              <a:t>Plantage</a:t>
            </a:r>
            <a:endParaRPr sz="5600">
              <a:latin typeface="Roboto Black"/>
              <a:cs typeface="Roboto Black"/>
            </a:endParaRPr>
          </a:p>
          <a:p>
            <a:pPr marL="12700">
              <a:lnSpc>
                <a:spcPts val="3210"/>
              </a:lnSpc>
            </a:pPr>
            <a:r>
              <a:rPr sz="2750" b="0" spc="-10" dirty="0">
                <a:solidFill>
                  <a:srgbClr val="231F20"/>
                </a:solidFill>
                <a:latin typeface="Roboto Thin"/>
                <a:cs typeface="Roboto Thin"/>
              </a:rPr>
              <a:t>Mi</a:t>
            </a:r>
            <a:r>
              <a:rPr sz="2750" b="0" spc="-5" dirty="0">
                <a:solidFill>
                  <a:srgbClr val="231F20"/>
                </a:solidFill>
                <a:latin typeface="Roboto Thin"/>
                <a:cs typeface="Roboto Thin"/>
              </a:rPr>
              <a:t>t</a:t>
            </a:r>
            <a:r>
              <a:rPr sz="2750" b="0" dirty="0">
                <a:solidFill>
                  <a:srgbClr val="231F20"/>
                </a:solidFill>
                <a:latin typeface="Roboto Thin"/>
                <a:cs typeface="Roboto Thin"/>
              </a:rPr>
              <a:t> </a:t>
            </a:r>
            <a:r>
              <a:rPr sz="2750" b="0" spc="-10" dirty="0">
                <a:solidFill>
                  <a:srgbClr val="231F20"/>
                </a:solidFill>
                <a:latin typeface="Roboto Thin"/>
                <a:cs typeface="Roboto Thin"/>
              </a:rPr>
              <a:t>de</a:t>
            </a:r>
            <a:r>
              <a:rPr sz="2750" b="0" spc="-5" dirty="0">
                <a:solidFill>
                  <a:srgbClr val="231F20"/>
                </a:solidFill>
                <a:latin typeface="Roboto Thin"/>
                <a:cs typeface="Roboto Thin"/>
              </a:rPr>
              <a:t>r</a:t>
            </a:r>
            <a:r>
              <a:rPr sz="2750" b="0" dirty="0">
                <a:solidFill>
                  <a:srgbClr val="231F20"/>
                </a:solidFill>
                <a:latin typeface="Roboto Thin"/>
                <a:cs typeface="Roboto Thin"/>
              </a:rPr>
              <a:t> </a:t>
            </a:r>
            <a:r>
              <a:rPr sz="2750" b="0" spc="-5" dirty="0">
                <a:solidFill>
                  <a:srgbClr val="231F20"/>
                </a:solidFill>
                <a:latin typeface="Roboto Thin"/>
                <a:cs typeface="Roboto Thin"/>
              </a:rPr>
              <a:t>Natur</a:t>
            </a:r>
            <a:r>
              <a:rPr sz="2750" b="0" spc="-15" dirty="0">
                <a:solidFill>
                  <a:srgbClr val="231F20"/>
                </a:solidFill>
                <a:latin typeface="Roboto Thin"/>
                <a:cs typeface="Roboto Thin"/>
              </a:rPr>
              <a:t> </a:t>
            </a:r>
            <a:r>
              <a:rPr sz="2750" b="0" spc="-10" dirty="0">
                <a:solidFill>
                  <a:srgbClr val="231F20"/>
                </a:solidFill>
                <a:latin typeface="Roboto Thin"/>
                <a:cs typeface="Roboto Thin"/>
              </a:rPr>
              <a:t>Rendit</a:t>
            </a:r>
            <a:r>
              <a:rPr sz="2750" b="0" spc="-5" dirty="0">
                <a:solidFill>
                  <a:srgbClr val="231F20"/>
                </a:solidFill>
                <a:latin typeface="Roboto Thin"/>
                <a:cs typeface="Roboto Thin"/>
              </a:rPr>
              <a:t>e</a:t>
            </a:r>
            <a:r>
              <a:rPr sz="2750" b="0" spc="5" dirty="0">
                <a:solidFill>
                  <a:srgbClr val="231F20"/>
                </a:solidFill>
                <a:latin typeface="Roboto Thin"/>
                <a:cs typeface="Roboto Thin"/>
              </a:rPr>
              <a:t> </a:t>
            </a:r>
            <a:r>
              <a:rPr sz="2750" b="0" spc="-5" dirty="0">
                <a:solidFill>
                  <a:srgbClr val="231F20"/>
                </a:solidFill>
                <a:latin typeface="Roboto Thin"/>
                <a:cs typeface="Roboto Thin"/>
              </a:rPr>
              <a:t>e</a:t>
            </a:r>
            <a:r>
              <a:rPr sz="2750" b="0" spc="10" dirty="0">
                <a:solidFill>
                  <a:srgbClr val="231F20"/>
                </a:solidFill>
                <a:latin typeface="Roboto Thin"/>
                <a:cs typeface="Roboto Thin"/>
              </a:rPr>
              <a:t>r</a:t>
            </a:r>
            <a:r>
              <a:rPr sz="2750" b="0" spc="-5" dirty="0">
                <a:solidFill>
                  <a:srgbClr val="231F20"/>
                </a:solidFill>
                <a:latin typeface="Roboto Thin"/>
                <a:cs typeface="Roboto Thin"/>
              </a:rPr>
              <a:t>wi</a:t>
            </a:r>
            <a:r>
              <a:rPr sz="2750" b="0" spc="55" dirty="0">
                <a:solidFill>
                  <a:srgbClr val="231F20"/>
                </a:solidFill>
                <a:latin typeface="Roboto Thin"/>
                <a:cs typeface="Roboto Thin"/>
              </a:rPr>
              <a:t>r</a:t>
            </a:r>
            <a:r>
              <a:rPr sz="2750" b="0" spc="-10" dirty="0">
                <a:solidFill>
                  <a:srgbClr val="231F20"/>
                </a:solidFill>
                <a:latin typeface="Roboto Thin"/>
                <a:cs typeface="Roboto Thin"/>
              </a:rPr>
              <a:t>tschaften.</a:t>
            </a:r>
            <a:endParaRPr sz="2750">
              <a:latin typeface="Roboto Thin"/>
              <a:cs typeface="Roboto Thi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3154" y="4011492"/>
            <a:ext cx="4333240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spc="-355" dirty="0">
                <a:solidFill>
                  <a:srgbClr val="31452C"/>
                </a:solidFill>
                <a:latin typeface="Roboto Black"/>
                <a:cs typeface="Roboto Black"/>
              </a:rPr>
              <a:t>P</a:t>
            </a:r>
            <a:r>
              <a:rPr sz="3400" b="1" spc="-80" dirty="0">
                <a:solidFill>
                  <a:srgbClr val="31452C"/>
                </a:solidFill>
                <a:latin typeface="Roboto Black"/>
                <a:cs typeface="Roboto Black"/>
              </a:rPr>
              <a:t>A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U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L</a:t>
            </a:r>
            <a:r>
              <a:rPr sz="3400" b="1" spc="-50" dirty="0">
                <a:solidFill>
                  <a:srgbClr val="31452C"/>
                </a:solidFill>
                <a:latin typeface="Roboto Black"/>
                <a:cs typeface="Roboto Black"/>
              </a:rPr>
              <a:t>OWN</a:t>
            </a:r>
            <a:r>
              <a:rPr sz="3400" b="1" spc="-35" dirty="0">
                <a:solidFill>
                  <a:srgbClr val="31452C"/>
                </a:solidFill>
                <a:latin typeface="Roboto Black"/>
                <a:cs typeface="Roboto Black"/>
              </a:rPr>
              <a:t>I</a:t>
            </a:r>
            <a:r>
              <a:rPr sz="3400" b="1" spc="20" dirty="0">
                <a:solidFill>
                  <a:srgbClr val="31452C"/>
                </a:solidFill>
                <a:latin typeface="Roboto Black"/>
                <a:cs typeface="Roboto Black"/>
              </a:rPr>
              <a:t>A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Bäume....</a:t>
            </a:r>
            <a:endParaRPr sz="340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30" dirty="0"/>
              <a:t>Kir</a:t>
            </a:r>
            <a:r>
              <a:rPr spc="-125" dirty="0"/>
              <a:t>i</a:t>
            </a:r>
            <a:r>
              <a:rPr spc="-350" dirty="0"/>
              <a:t>T</a:t>
            </a:r>
            <a:r>
              <a:rPr spc="-195" dirty="0"/>
              <a:t>r</a:t>
            </a:r>
            <a:r>
              <a:rPr spc="-130" dirty="0"/>
              <a:t>ee</a:t>
            </a:r>
            <a:r>
              <a:rPr spc="10" dirty="0"/>
              <a:t>s</a:t>
            </a:r>
            <a:r>
              <a:rPr spc="-265" dirty="0"/>
              <a:t> </a:t>
            </a:r>
            <a:r>
              <a:rPr spc="-130" dirty="0"/>
              <a:t>Plantage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1670" y="3165366"/>
            <a:ext cx="2343150" cy="478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..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750" b="1" spc="-15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als</a:t>
            </a:r>
            <a:endParaRPr sz="3750">
              <a:latin typeface="Roboto Black"/>
              <a:cs typeface="Roboto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49716" y="3731399"/>
            <a:ext cx="290321" cy="254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0822" y="3731399"/>
            <a:ext cx="290334" cy="254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14733" y="4061599"/>
            <a:ext cx="965987" cy="1397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8782" y="4061599"/>
            <a:ext cx="1510880" cy="1397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5214" y="4061599"/>
            <a:ext cx="1102309" cy="1422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6088" y="4061599"/>
            <a:ext cx="1347584" cy="1397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677" y="4061599"/>
            <a:ext cx="1084249" cy="1397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2536" y="390646"/>
            <a:ext cx="7895590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5" algn="ctr">
              <a:lnSpc>
                <a:spcPct val="100000"/>
              </a:lnSpc>
            </a:pP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750" b="1" spc="-19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750" b="1" spc="-10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Plantage</a:t>
            </a:r>
            <a:endParaRPr sz="3750">
              <a:latin typeface="Roboto Black"/>
              <a:cs typeface="Roboto Black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De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160" dirty="0">
                <a:solidFill>
                  <a:srgbClr val="31452C"/>
                </a:solidFill>
                <a:latin typeface="Roboto Black"/>
                <a:cs typeface="Roboto Black"/>
              </a:rPr>
              <a:t>V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o</a:t>
            </a:r>
            <a:r>
              <a:rPr sz="3750" b="1" spc="2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tei</a:t>
            </a:r>
            <a:r>
              <a:rPr sz="3750" b="1" dirty="0">
                <a:solidFill>
                  <a:srgbClr val="31452C"/>
                </a:solidFill>
                <a:latin typeface="Roboto Black"/>
                <a:cs typeface="Roboto Black"/>
              </a:rPr>
              <a:t>l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gegenübe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0" dirty="0">
                <a:solidFill>
                  <a:srgbClr val="31452C"/>
                </a:solidFill>
                <a:latin typeface="Roboto Black"/>
                <a:cs typeface="Roboto Black"/>
              </a:rPr>
              <a:t>an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de</a:t>
            </a:r>
            <a:r>
              <a:rPr sz="3750" b="1" spc="-11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e</a:t>
            </a:r>
            <a:r>
              <a:rPr sz="3750" b="1" spc="5" dirty="0">
                <a:solidFill>
                  <a:srgbClr val="31452C"/>
                </a:solidFill>
                <a:latin typeface="Roboto Black"/>
                <a:cs typeface="Roboto Black"/>
              </a:rPr>
              <a:t>n</a:t>
            </a:r>
            <a:r>
              <a:rPr sz="375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So</a:t>
            </a:r>
            <a:r>
              <a:rPr sz="3750" b="1" spc="2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750" b="1" spc="-75" dirty="0">
                <a:solidFill>
                  <a:srgbClr val="31452C"/>
                </a:solidFill>
                <a:latin typeface="Roboto Black"/>
                <a:cs typeface="Roboto Black"/>
              </a:rPr>
              <a:t>ten</a:t>
            </a:r>
            <a:endParaRPr sz="3750">
              <a:latin typeface="Roboto Black"/>
              <a:cs typeface="Roboto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54" y="1676400"/>
            <a:ext cx="7922906" cy="46927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74080" y="2638247"/>
            <a:ext cx="4459262" cy="4219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38897" y="357530"/>
            <a:ext cx="4353102" cy="4303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42134" y="4956746"/>
            <a:ext cx="3940594" cy="1901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40289" y="2952216"/>
            <a:ext cx="1951710" cy="37666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30981" y="2397255"/>
            <a:ext cx="4378325" cy="3300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Blaugloc</a:t>
            </a:r>
            <a:r>
              <a:rPr sz="2300" b="0" spc="-75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enbau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2300" b="0" spc="-10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(auc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h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65" dirty="0">
                <a:solidFill>
                  <a:srgbClr val="231F20"/>
                </a:solidFill>
                <a:latin typeface="Roboto Light"/>
                <a:cs typeface="Roboto Light"/>
              </a:rPr>
              <a:t>P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aulownia, Kir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ode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Klimabau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2300" b="0" spc="-10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genannt).</a:t>
            </a:r>
            <a:endParaRPr sz="2300">
              <a:latin typeface="Roboto Light"/>
              <a:cs typeface="Roboto Light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W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uchsform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8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eit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loc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one.</a:t>
            </a:r>
            <a:endParaRPr sz="2300">
              <a:latin typeface="Roboto Light"/>
              <a:cs typeface="Roboto Light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W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uchsg</a:t>
            </a:r>
            <a:r>
              <a:rPr sz="2300" b="0" spc="-7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öße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5" dirty="0">
                <a:solidFill>
                  <a:srgbClr val="231F20"/>
                </a:solidFill>
                <a:latin typeface="Roboto Light"/>
                <a:cs typeface="Roboto Light"/>
              </a:rPr>
              <a:t>ca</a:t>
            </a:r>
            <a:r>
              <a:rPr sz="2300" b="0" spc="-5" dirty="0">
                <a:solidFill>
                  <a:srgbClr val="231F20"/>
                </a:solidFill>
                <a:latin typeface="Roboto Light"/>
                <a:cs typeface="Roboto Light"/>
              </a:rPr>
              <a:t>.</a:t>
            </a:r>
            <a:r>
              <a:rPr sz="2300" b="0" spc="-9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1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2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22m.</a:t>
            </a:r>
            <a:endParaRPr sz="2300">
              <a:latin typeface="Roboto Light"/>
              <a:cs typeface="Roboto Light"/>
            </a:endParaRPr>
          </a:p>
          <a:p>
            <a:pPr marL="12700" marR="255904">
              <a:lnSpc>
                <a:spcPct val="100000"/>
              </a:lnSpc>
              <a:spcBef>
                <a:spcPts val="1385"/>
              </a:spcBef>
            </a:pP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Blätter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10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u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60cm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2300" b="0" spc="-9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späte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2300" b="0" spc="-9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etwas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kleiner</a:t>
            </a:r>
            <a:endParaRPr sz="2300">
              <a:latin typeface="Roboto Light"/>
              <a:cs typeface="Roboto Light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Blüten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2300" b="0" spc="-10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85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2300" b="0" spc="-45" dirty="0">
                <a:solidFill>
                  <a:srgbClr val="231F20"/>
                </a:solidFill>
                <a:latin typeface="Roboto Light"/>
                <a:cs typeface="Roboto Light"/>
              </a:rPr>
              <a:t>elchförmi</a:t>
            </a:r>
            <a:r>
              <a:rPr sz="2300" b="0" dirty="0">
                <a:solidFill>
                  <a:srgbClr val="231F20"/>
                </a:solidFill>
                <a:latin typeface="Roboto Light"/>
                <a:cs typeface="Roboto Light"/>
              </a:rPr>
              <a:t>g</a:t>
            </a:r>
            <a:r>
              <a:rPr sz="2300" b="0" spc="-11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2300" b="0" spc="-50" dirty="0">
                <a:solidFill>
                  <a:srgbClr val="231F20"/>
                </a:solidFill>
                <a:latin typeface="Roboto Light"/>
                <a:cs typeface="Roboto Light"/>
              </a:rPr>
              <a:t>blauviolett</a:t>
            </a:r>
            <a:endParaRPr sz="2300">
              <a:latin typeface="Roboto Light"/>
              <a:cs typeface="Roboto 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6256" y="1246037"/>
            <a:ext cx="3898265" cy="882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520"/>
              </a:lnSpc>
            </a:pP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Plantage...</a:t>
            </a:r>
            <a:r>
              <a:rPr sz="3400" b="1" spc="-6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400" b="1" spc="10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Bäume.</a:t>
            </a:r>
            <a:endParaRPr sz="3400">
              <a:latin typeface="Roboto Black"/>
              <a:cs typeface="Roboto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156" y="2497894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156" y="3172039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7156" y="3850073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7156" y="4552024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7156" y="5318162"/>
            <a:ext cx="363220" cy="314325"/>
          </a:xfrm>
          <a:custGeom>
            <a:avLst/>
            <a:gdLst/>
            <a:ahLst/>
            <a:cxnLst/>
            <a:rect l="l" t="t" r="r" b="b"/>
            <a:pathLst>
              <a:path w="363219" h="314325">
                <a:moveTo>
                  <a:pt x="272021" y="0"/>
                </a:moveTo>
                <a:lnTo>
                  <a:pt x="90677" y="0"/>
                </a:lnTo>
                <a:lnTo>
                  <a:pt x="0" y="157048"/>
                </a:lnTo>
                <a:lnTo>
                  <a:pt x="90677" y="314096"/>
                </a:lnTo>
                <a:lnTo>
                  <a:pt x="272021" y="314096"/>
                </a:lnTo>
                <a:lnTo>
                  <a:pt x="362699" y="157048"/>
                </a:lnTo>
                <a:lnTo>
                  <a:pt x="272021" y="0"/>
                </a:lnTo>
                <a:close/>
              </a:path>
            </a:pathLst>
          </a:custGeom>
          <a:solidFill>
            <a:srgbClr val="47B65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840" y="1716277"/>
            <a:ext cx="4991735" cy="2017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Besonderheit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schön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Blüte</a:t>
            </a:r>
            <a:endParaRPr sz="1600">
              <a:latin typeface="Roboto Light"/>
              <a:cs typeface="Roboto Light"/>
            </a:endParaRPr>
          </a:p>
          <a:p>
            <a:pPr marL="12700" marR="5080">
              <a:lnSpc>
                <a:spcPct val="1008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seine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aussehende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Rispe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wa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 Lieblingsbau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letzte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Kaiser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Öster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eich-Ungarn, steh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,Kanzlerbaum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`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Ga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te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P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alai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Schaumbu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g,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damalige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Kanzle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a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d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Adenau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13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.</a:t>
            </a:r>
            <a:endParaRPr sz="1600">
              <a:latin typeface="Roboto Light"/>
              <a:cs typeface="Roboto Light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Pflanz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Mitt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September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5840" y="4427981"/>
            <a:ext cx="377253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Lokation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sonnig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olerie</a:t>
            </a:r>
            <a:r>
              <a:rPr sz="1600" b="0" spc="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pa</a:t>
            </a:r>
            <a:r>
              <a:rPr sz="1600" b="0" spc="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tielle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Schatten</a:t>
            </a:r>
            <a:endParaRPr sz="1600">
              <a:latin typeface="Roboto Light"/>
              <a:cs typeface="Roboto Light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Blüte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z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it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Apri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l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Mai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5840" y="5985915"/>
            <a:ext cx="24085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ruch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: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eie</a:t>
            </a:r>
            <a:r>
              <a:rPr sz="1600" b="0" spc="-2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förmig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Kapseln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5034" y="533746"/>
            <a:ext cx="620268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0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0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Plantage...Meh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14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Bäume.</a:t>
            </a:r>
            <a:endParaRPr sz="3000">
              <a:latin typeface="Roboto Black"/>
              <a:cs typeface="Roboto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35609" y="111480"/>
            <a:ext cx="5256390" cy="6746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83518" y="2572461"/>
            <a:ext cx="1508760" cy="1783714"/>
          </a:xfrm>
          <a:custGeom>
            <a:avLst/>
            <a:gdLst/>
            <a:ahLst/>
            <a:cxnLst/>
            <a:rect l="l" t="t" r="r" b="b"/>
            <a:pathLst>
              <a:path w="1508759" h="1783714">
                <a:moveTo>
                  <a:pt x="1508480" y="0"/>
                </a:moveTo>
                <a:lnTo>
                  <a:pt x="0" y="856538"/>
                </a:lnTo>
                <a:lnTo>
                  <a:pt x="1508480" y="1783638"/>
                </a:lnTo>
                <a:lnTo>
                  <a:pt x="1508480" y="0"/>
                </a:lnTo>
                <a:close/>
              </a:path>
            </a:pathLst>
          </a:custGeom>
          <a:solidFill>
            <a:srgbClr val="439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444" y="5242351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514" y="5112955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59510" y="68842"/>
                </a:lnTo>
                <a:lnTo>
                  <a:pt x="367161" y="59132"/>
                </a:lnTo>
                <a:lnTo>
                  <a:pt x="371371" y="47913"/>
                </a:lnTo>
                <a:lnTo>
                  <a:pt x="372072" y="36042"/>
                </a:lnTo>
                <a:lnTo>
                  <a:pt x="369195" y="24378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4444" y="6114955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7514" y="5985560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4444" y="4557131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514" y="4427736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444" y="3633971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29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7514" y="3504576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4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4444" y="1845570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941" y="0"/>
                </a:moveTo>
                <a:lnTo>
                  <a:pt x="790" y="30772"/>
                </a:lnTo>
                <a:lnTo>
                  <a:pt x="0" y="42637"/>
                </a:lnTo>
                <a:lnTo>
                  <a:pt x="2820" y="54311"/>
                </a:lnTo>
                <a:lnTo>
                  <a:pt x="9320" y="64917"/>
                </a:lnTo>
                <a:lnTo>
                  <a:pt x="136916" y="214104"/>
                </a:lnTo>
                <a:lnTo>
                  <a:pt x="141450" y="214460"/>
                </a:lnTo>
                <a:lnTo>
                  <a:pt x="196492" y="167393"/>
                </a:lnTo>
                <a:lnTo>
                  <a:pt x="196835" y="162860"/>
                </a:lnTo>
                <a:lnTo>
                  <a:pt x="68606" y="12924"/>
                </a:lnTo>
                <a:lnTo>
                  <a:pt x="58985" y="5118"/>
                </a:lnTo>
                <a:lnTo>
                  <a:pt x="47805" y="787"/>
                </a:lnTo>
                <a:lnTo>
                  <a:pt x="35941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514" y="1716174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3968" y="493325"/>
            <a:ext cx="7115175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</a:t>
            </a:r>
            <a:r>
              <a:rPr sz="3400" b="1" spc="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40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0" dirty="0">
                <a:solidFill>
                  <a:srgbClr val="31452C"/>
                </a:solidFill>
                <a:latin typeface="Roboto Black"/>
                <a:cs typeface="Roboto Black"/>
              </a:rPr>
              <a:t>M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o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e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the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n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ees.</a:t>
            </a:r>
            <a:endParaRPr sz="3400">
              <a:latin typeface="Roboto Black"/>
              <a:cs typeface="Roboto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739" y="2322020"/>
            <a:ext cx="1428750" cy="72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800"/>
              </a:lnSpc>
            </a:pP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Boden: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anspruchslos, mode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oc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en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7317" y="2322152"/>
            <a:ext cx="166751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Lie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ö</a:t>
            </a:r>
            <a:r>
              <a:rPr sz="1600" spc="-55" dirty="0">
                <a:solidFill>
                  <a:srgbClr val="231F20"/>
                </a:solidFill>
                <a:latin typeface="Calibri"/>
                <a:cs typeface="Calibri"/>
              </a:rPr>
              <a:t>ße: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-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600" spc="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1600" spc="60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231F20"/>
                </a:solidFill>
                <a:latin typeface="Calibri"/>
                <a:cs typeface="Calibri"/>
              </a:rPr>
              <a:t>j</a:t>
            </a:r>
            <a:r>
              <a:rPr sz="1600" spc="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fl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600" spc="-20" dirty="0">
                <a:solidFill>
                  <a:srgbClr val="231F20"/>
                </a:solidFill>
                <a:latin typeface="Calibri"/>
                <a:cs typeface="Calibri"/>
              </a:rPr>
              <a:t>z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80771" y="2322223"/>
            <a:ext cx="1915160" cy="966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algn="ctr">
              <a:lnSpc>
                <a:spcPct val="100000"/>
              </a:lnSpc>
            </a:pP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W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achstum:</a:t>
            </a:r>
            <a:endParaRPr sz="1600">
              <a:latin typeface="Roboto Light"/>
              <a:cs typeface="Roboto Light"/>
            </a:endParaRPr>
          </a:p>
          <a:p>
            <a:pPr marL="12700" marR="5080" algn="ctr">
              <a:lnSpc>
                <a:spcPct val="1008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erste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3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Jah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en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2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bi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4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</a:t>
            </a:r>
            <a:r>
              <a:rPr sz="1600" b="0" spc="-5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o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Jahr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danac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h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ca.1m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1226" y="2322426"/>
            <a:ext cx="2933700" cy="170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800"/>
              </a:lnSpc>
            </a:pP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seine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asiatische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8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He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ima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gil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er al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s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Symbo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l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fü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Glüc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und </a:t>
            </a:r>
            <a:r>
              <a:rPr sz="1600" b="0" spc="-60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ruchtbar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k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eit.</a:t>
            </a:r>
            <a:endParaRPr sz="1600">
              <a:latin typeface="Roboto Light"/>
              <a:cs typeface="Roboto Light"/>
            </a:endParaRPr>
          </a:p>
          <a:p>
            <a:pPr marL="238125" marR="229870" indent="-45085" algn="ctr">
              <a:lnSpc>
                <a:spcPct val="100800"/>
              </a:lnSpc>
            </a:pP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Legend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nac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h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steh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55" dirty="0">
                <a:solidFill>
                  <a:srgbClr val="231F20"/>
                </a:solidFill>
                <a:latin typeface="Roboto Light"/>
                <a:cs typeface="Roboto Light"/>
              </a:rPr>
              <a:t>F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enghuang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ei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n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m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Phönix ähnliche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5" dirty="0">
                <a:solidFill>
                  <a:srgbClr val="231F20"/>
                </a:solidFill>
                <a:latin typeface="Roboto Light"/>
                <a:cs typeface="Roboto Light"/>
              </a:rPr>
              <a:t> V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ogel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,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fü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di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e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ewige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Wiede</a:t>
            </a:r>
            <a:r>
              <a:rPr sz="1600" b="0" spc="-4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gebu</a:t>
            </a:r>
            <a:r>
              <a:rPr sz="1600" b="0" spc="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dirty="0">
                <a:solidFill>
                  <a:srgbClr val="231F20"/>
                </a:solidFill>
                <a:latin typeface="Roboto Light"/>
                <a:cs typeface="Roboto Light"/>
              </a:rPr>
              <a:t>t</a:t>
            </a:r>
            <a:r>
              <a:rPr sz="1600" b="0" spc="-65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de</a:t>
            </a:r>
            <a:r>
              <a:rPr sz="1600" b="0" spc="-5" dirty="0">
                <a:solidFill>
                  <a:srgbClr val="231F20"/>
                </a:solidFill>
                <a:latin typeface="Roboto Light"/>
                <a:cs typeface="Roboto Light"/>
              </a:rPr>
              <a:t>r</a:t>
            </a:r>
            <a:r>
              <a:rPr sz="1600" b="0" spc="-70" dirty="0">
                <a:solidFill>
                  <a:srgbClr val="231F20"/>
                </a:solidFill>
                <a:latin typeface="Roboto Light"/>
                <a:cs typeface="Roboto Light"/>
              </a:rPr>
              <a:t> </a:t>
            </a:r>
            <a:r>
              <a:rPr sz="1600" b="0" spc="-35" dirty="0">
                <a:solidFill>
                  <a:srgbClr val="231F20"/>
                </a:solidFill>
                <a:latin typeface="Roboto Light"/>
                <a:cs typeface="Roboto Light"/>
              </a:rPr>
              <a:t>Se</a:t>
            </a:r>
            <a:r>
              <a:rPr sz="1600" b="0" spc="-40" dirty="0">
                <a:solidFill>
                  <a:srgbClr val="231F20"/>
                </a:solidFill>
                <a:latin typeface="Roboto Light"/>
                <a:cs typeface="Roboto Light"/>
              </a:rPr>
              <a:t>ele.</a:t>
            </a:r>
            <a:endParaRPr sz="1600">
              <a:latin typeface="Roboto Light"/>
              <a:cs typeface="Roboto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1543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35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4612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59510" y="68842"/>
                </a:lnTo>
                <a:lnTo>
                  <a:pt x="367161" y="59132"/>
                </a:lnTo>
                <a:lnTo>
                  <a:pt x="371371" y="47913"/>
                </a:lnTo>
                <a:lnTo>
                  <a:pt x="372072" y="36042"/>
                </a:lnTo>
                <a:lnTo>
                  <a:pt x="369195" y="24378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31225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35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34294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10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59510" y="68842"/>
                </a:lnTo>
                <a:lnTo>
                  <a:pt x="367161" y="59132"/>
                </a:lnTo>
                <a:lnTo>
                  <a:pt x="371371" y="47913"/>
                </a:lnTo>
                <a:lnTo>
                  <a:pt x="372072" y="36042"/>
                </a:lnTo>
                <a:lnTo>
                  <a:pt x="369195" y="24378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0653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35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03722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80724" y="1785856"/>
            <a:ext cx="196850" cy="214629"/>
          </a:xfrm>
          <a:custGeom>
            <a:avLst/>
            <a:gdLst/>
            <a:ahLst/>
            <a:cxnLst/>
            <a:rect l="l" t="t" r="r" b="b"/>
            <a:pathLst>
              <a:path w="196850" h="214630">
                <a:moveTo>
                  <a:pt x="35426" y="0"/>
                </a:moveTo>
                <a:lnTo>
                  <a:pt x="790" y="30594"/>
                </a:lnTo>
                <a:lnTo>
                  <a:pt x="0" y="42459"/>
                </a:lnTo>
                <a:lnTo>
                  <a:pt x="2820" y="54133"/>
                </a:lnTo>
                <a:lnTo>
                  <a:pt x="9320" y="64740"/>
                </a:lnTo>
                <a:lnTo>
                  <a:pt x="136916" y="213927"/>
                </a:lnTo>
                <a:lnTo>
                  <a:pt x="141450" y="214282"/>
                </a:lnTo>
                <a:lnTo>
                  <a:pt x="196492" y="167216"/>
                </a:lnTo>
                <a:lnTo>
                  <a:pt x="196848" y="162682"/>
                </a:lnTo>
                <a:lnTo>
                  <a:pt x="67976" y="12061"/>
                </a:lnTo>
                <a:lnTo>
                  <a:pt x="58359" y="4599"/>
                </a:lnTo>
                <a:lnTo>
                  <a:pt x="47240" y="547"/>
                </a:lnTo>
                <a:lnTo>
                  <a:pt x="35426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83795" y="1656283"/>
            <a:ext cx="372110" cy="332105"/>
          </a:xfrm>
          <a:custGeom>
            <a:avLst/>
            <a:gdLst/>
            <a:ahLst/>
            <a:cxnLst/>
            <a:rect l="l" t="t" r="r" b="b"/>
            <a:pathLst>
              <a:path w="372109" h="332105">
                <a:moveTo>
                  <a:pt x="328785" y="0"/>
                </a:moveTo>
                <a:lnTo>
                  <a:pt x="317124" y="2876"/>
                </a:lnTo>
                <a:lnTo>
                  <a:pt x="306527" y="9398"/>
                </a:lnTo>
                <a:lnTo>
                  <a:pt x="0" y="271539"/>
                </a:lnTo>
                <a:lnTo>
                  <a:pt x="51765" y="332067"/>
                </a:lnTo>
                <a:lnTo>
                  <a:pt x="360607" y="67785"/>
                </a:lnTo>
                <a:lnTo>
                  <a:pt x="367701" y="58091"/>
                </a:lnTo>
                <a:lnTo>
                  <a:pt x="371454" y="46974"/>
                </a:lnTo>
                <a:lnTo>
                  <a:pt x="371758" y="35181"/>
                </a:lnTo>
                <a:lnTo>
                  <a:pt x="368506" y="23461"/>
                </a:lnTo>
                <a:lnTo>
                  <a:pt x="361588" y="12562"/>
                </a:lnTo>
                <a:lnTo>
                  <a:pt x="351874" y="4910"/>
                </a:lnTo>
                <a:lnTo>
                  <a:pt x="340654" y="700"/>
                </a:lnTo>
                <a:lnTo>
                  <a:pt x="328785" y="0"/>
                </a:lnTo>
                <a:close/>
              </a:path>
            </a:pathLst>
          </a:custGeom>
          <a:solidFill>
            <a:srgbClr val="59A6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3200400"/>
            <a:ext cx="11475720" cy="2931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7405">
              <a:lnSpc>
                <a:spcPct val="100000"/>
              </a:lnSpc>
              <a:spcBef>
                <a:spcPts val="2210"/>
              </a:spcBef>
            </a:pP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4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4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400" b="1" spc="15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</a:t>
            </a:r>
            <a:r>
              <a:rPr sz="3400" b="1" spc="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400" b="1" spc="-14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 err="1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400" b="1" spc="10" dirty="0" err="1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4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60" dirty="0" err="1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400" b="1" spc="15" dirty="0" err="1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400" b="1" spc="-13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400" b="1" spc="-55" dirty="0" err="1">
                <a:solidFill>
                  <a:srgbClr val="31452C"/>
                </a:solidFill>
                <a:latin typeface="Roboto Black"/>
                <a:cs typeface="Roboto Black"/>
              </a:rPr>
              <a:t>Bäume</a:t>
            </a:r>
            <a:r>
              <a:rPr sz="3400" b="1" spc="-55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endParaRPr sz="3400" dirty="0">
              <a:latin typeface="Roboto Black"/>
              <a:cs typeface="Roboto Black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R="12065" algn="r">
              <a:lnSpc>
                <a:spcPct val="100000"/>
              </a:lnSpc>
            </a:pPr>
            <a:r>
              <a:rPr sz="2800" b="0" spc="-55" dirty="0">
                <a:solidFill>
                  <a:srgbClr val="FFFFFF"/>
                </a:solidFill>
                <a:latin typeface="Roboto Light"/>
                <a:cs typeface="Roboto Light"/>
              </a:rPr>
              <a:t>Bsp.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:</a:t>
            </a:r>
            <a:r>
              <a:rPr sz="2800" b="0" spc="-12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1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spc="-55" dirty="0">
                <a:solidFill>
                  <a:srgbClr val="FFFFFF"/>
                </a:solidFill>
                <a:latin typeface="Roboto Light"/>
                <a:cs typeface="Roboto Light"/>
              </a:rPr>
              <a:t>Bau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m</a:t>
            </a:r>
            <a:r>
              <a:rPr sz="2800" b="0" spc="-12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=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spc="-60" dirty="0">
                <a:solidFill>
                  <a:srgbClr val="FFFFFF"/>
                </a:solidFill>
                <a:latin typeface="Roboto Light"/>
                <a:cs typeface="Roboto Light"/>
              </a:rPr>
              <a:t>199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€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endParaRPr lang="de-DE" sz="2800" b="0" spc="-114" dirty="0">
              <a:solidFill>
                <a:srgbClr val="FFFFFF"/>
              </a:solidFill>
              <a:latin typeface="Roboto Light"/>
              <a:cs typeface="Roboto Light"/>
            </a:endParaRPr>
          </a:p>
          <a:p>
            <a:pPr marR="12065" algn="r">
              <a:lnSpc>
                <a:spcPct val="100000"/>
              </a:lnSpc>
            </a:pPr>
            <a:r>
              <a:rPr lang="de-DE" sz="2800" spc="-60" dirty="0">
                <a:solidFill>
                  <a:srgbClr val="FFFFFF"/>
                </a:solidFill>
                <a:latin typeface="Roboto Light"/>
                <a:cs typeface="Roboto Light"/>
              </a:rPr>
              <a:t>780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€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-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spc="-60" dirty="0">
                <a:solidFill>
                  <a:srgbClr val="FFFFFF"/>
                </a:solidFill>
                <a:latin typeface="Roboto Light"/>
                <a:cs typeface="Roboto Light"/>
              </a:rPr>
              <a:t>199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€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=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lang="de-DE" sz="2800" spc="-60" dirty="0">
                <a:solidFill>
                  <a:srgbClr val="FFFFFF"/>
                </a:solidFill>
                <a:latin typeface="Roboto Light"/>
                <a:cs typeface="Roboto Light"/>
              </a:rPr>
              <a:t>581</a:t>
            </a:r>
            <a:r>
              <a:rPr sz="2800" b="0" spc="-60" dirty="0">
                <a:solidFill>
                  <a:srgbClr val="FFFFFF"/>
                </a:solidFill>
                <a:latin typeface="Roboto Light"/>
                <a:cs typeface="Roboto Light"/>
              </a:rPr>
              <a:t>€</a:t>
            </a:r>
            <a:endParaRPr sz="2800" dirty="0">
              <a:latin typeface="Roboto Light"/>
              <a:cs typeface="Roboto Light"/>
            </a:endParaRPr>
          </a:p>
          <a:p>
            <a:pPr marR="5080" algn="r">
              <a:lnSpc>
                <a:spcPts val="3229"/>
              </a:lnSpc>
            </a:pPr>
            <a:r>
              <a:rPr lang="de-DE" sz="2800" b="0" spc="-60" dirty="0">
                <a:solidFill>
                  <a:srgbClr val="FFFFFF"/>
                </a:solidFill>
                <a:latin typeface="Roboto Light"/>
                <a:cs typeface="Roboto Light"/>
              </a:rPr>
              <a:t>ergibt Fruchtertrag</a:t>
            </a:r>
            <a:r>
              <a:rPr sz="2800" b="0" spc="-12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spc="-80" dirty="0">
                <a:solidFill>
                  <a:srgbClr val="FFFFFF"/>
                </a:solidFill>
                <a:latin typeface="Roboto Light"/>
                <a:cs typeface="Roboto Light"/>
              </a:rPr>
              <a:t>v</a:t>
            </a:r>
            <a:r>
              <a:rPr sz="2800" b="0" spc="-60" dirty="0">
                <a:solidFill>
                  <a:srgbClr val="FFFFFF"/>
                </a:solidFill>
                <a:latin typeface="Roboto Light"/>
                <a:cs typeface="Roboto Light"/>
              </a:rPr>
              <a:t>o</a:t>
            </a:r>
            <a:r>
              <a:rPr sz="2800" b="0" dirty="0">
                <a:solidFill>
                  <a:srgbClr val="FFFFFF"/>
                </a:solidFill>
                <a:latin typeface="Roboto Light"/>
                <a:cs typeface="Roboto Light"/>
              </a:rPr>
              <a:t>n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lang="de-DE" sz="2800" b="0" spc="-60" dirty="0">
                <a:solidFill>
                  <a:srgbClr val="FFFFFF"/>
                </a:solidFill>
                <a:latin typeface="Roboto Light"/>
                <a:cs typeface="Roboto Light"/>
              </a:rPr>
              <a:t>291,96</a:t>
            </a:r>
            <a:r>
              <a:rPr sz="2800" b="0" spc="-114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2800" b="0" spc="-5" dirty="0">
                <a:solidFill>
                  <a:srgbClr val="FFFFFF"/>
                </a:solidFill>
                <a:latin typeface="Roboto Light"/>
                <a:cs typeface="Roboto Light"/>
              </a:rPr>
              <a:t>%</a:t>
            </a:r>
            <a:r>
              <a:rPr lang="de-DE" sz="2800" b="0" spc="-5" dirty="0">
                <a:solidFill>
                  <a:srgbClr val="FFFFFF"/>
                </a:solidFill>
                <a:latin typeface="Roboto Light"/>
                <a:cs typeface="Roboto Light"/>
              </a:rPr>
              <a:t> p.a.  </a:t>
            </a:r>
            <a:r>
              <a:rPr lang="de-DE" sz="2800" b="0" spc="-5">
                <a:solidFill>
                  <a:srgbClr val="FFFFFF"/>
                </a:solidFill>
                <a:latin typeface="Roboto Light"/>
                <a:cs typeface="Roboto Light"/>
              </a:rPr>
              <a:t>41,7%</a:t>
            </a:r>
            <a:endParaRPr sz="2800" dirty="0">
              <a:latin typeface="Roboto Light"/>
              <a:cs typeface="Roboto Light"/>
            </a:endParaRPr>
          </a:p>
          <a:p>
            <a:pPr marR="11430" algn="r">
              <a:lnSpc>
                <a:spcPct val="100000"/>
              </a:lnSpc>
              <a:spcBef>
                <a:spcPts val="1305"/>
              </a:spcBef>
            </a:pPr>
            <a:r>
              <a:rPr sz="3200" b="1" spc="-90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3200" b="1" spc="-45" dirty="0">
                <a:solidFill>
                  <a:srgbClr val="FFFFFF"/>
                </a:solidFill>
                <a:latin typeface="Roboto"/>
                <a:cs typeface="Roboto"/>
              </a:rPr>
              <a:t>O</a:t>
            </a:r>
            <a:r>
              <a:rPr sz="3200" b="1" spc="25" dirty="0">
                <a:solidFill>
                  <a:srgbClr val="FFFFFF"/>
                </a:solidFill>
                <a:latin typeface="Roboto"/>
                <a:cs typeface="Roboto"/>
              </a:rPr>
              <a:t>P</a:t>
            </a:r>
            <a:r>
              <a:rPr sz="3200" b="1" spc="-1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Roboto"/>
                <a:cs typeface="Roboto"/>
              </a:rPr>
              <a:t>PE</a:t>
            </a:r>
            <a:r>
              <a:rPr sz="3200" b="1" spc="-50" dirty="0">
                <a:solidFill>
                  <a:srgbClr val="FFFFFF"/>
                </a:solidFill>
                <a:latin typeface="Roboto"/>
                <a:cs typeface="Roboto"/>
              </a:rPr>
              <a:t>RFO</a:t>
            </a:r>
            <a:r>
              <a:rPr sz="3200" b="1" spc="-10" dirty="0">
                <a:solidFill>
                  <a:srgbClr val="FFFFFF"/>
                </a:solidFill>
                <a:latin typeface="Roboto"/>
                <a:cs typeface="Roboto"/>
              </a:rPr>
              <a:t>M</a:t>
            </a:r>
            <a:r>
              <a:rPr sz="3200" b="1" spc="-45" dirty="0">
                <a:solidFill>
                  <a:srgbClr val="FFFFFF"/>
                </a:solidFill>
                <a:latin typeface="Roboto"/>
                <a:cs typeface="Roboto"/>
              </a:rPr>
              <a:t>ANCE</a:t>
            </a:r>
            <a:endParaRPr sz="3200" dirty="0">
              <a:latin typeface="Roboto"/>
              <a:cs typeface="Robot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04800"/>
            <a:ext cx="792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pc="-60" dirty="0">
                <a:solidFill>
                  <a:srgbClr val="31452C"/>
                </a:solidFill>
                <a:latin typeface="Roboto Black"/>
                <a:cs typeface="Roboto Black"/>
              </a:rPr>
              <a:t>Wie erhalte ich meinen Fruchtertrag ?</a:t>
            </a:r>
            <a:endParaRPr lang="de-DE" sz="2800" dirty="0">
              <a:latin typeface="Roboto Black"/>
              <a:cs typeface="Roboto Black"/>
            </a:endParaRP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Die Kosten für einen Baum betragen zum jetzigen </a:t>
            </a: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Zeitpunkt 199€.</a:t>
            </a: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Nach 7 Jahren, sollte der Baum Endverwertet werden, zwischen 780€ bis 1000€ Fruchtertrag können derzeit </a:t>
            </a: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erzielt werden. Hiezu erteilt der Baumbesitzer den </a:t>
            </a:r>
          </a:p>
          <a:p>
            <a:r>
              <a:rPr lang="de-DE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Fruchtziehungsauftrag.</a:t>
            </a:r>
            <a:endParaRPr lang="en-GB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3254" y="728774"/>
            <a:ext cx="629031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Kiri</a:t>
            </a:r>
            <a:r>
              <a:rPr sz="3000" b="1" spc="-165" dirty="0">
                <a:solidFill>
                  <a:srgbClr val="31452C"/>
                </a:solidFill>
                <a:latin typeface="Roboto Black"/>
                <a:cs typeface="Roboto Black"/>
              </a:rPr>
              <a:t>T</a:t>
            </a:r>
            <a:r>
              <a:rPr sz="3000" b="1" spc="-95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ee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Plantage..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.</a:t>
            </a:r>
            <a:r>
              <a:rPr sz="3000" b="1" spc="-13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5" dirty="0">
                <a:solidFill>
                  <a:srgbClr val="31452C"/>
                </a:solidFill>
                <a:latin typeface="Roboto Black"/>
                <a:cs typeface="Roboto Black"/>
              </a:rPr>
              <a:t>Meh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r</a:t>
            </a:r>
            <a:r>
              <a:rPr sz="3000" b="1" spc="-120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al</a:t>
            </a:r>
            <a:r>
              <a:rPr sz="3000" b="1" dirty="0">
                <a:solidFill>
                  <a:srgbClr val="31452C"/>
                </a:solidFill>
                <a:latin typeface="Roboto Black"/>
                <a:cs typeface="Roboto Black"/>
              </a:rPr>
              <a:t>s</a:t>
            </a:r>
            <a:r>
              <a:rPr sz="3000" b="1" spc="-125" dirty="0">
                <a:solidFill>
                  <a:srgbClr val="31452C"/>
                </a:solidFill>
                <a:latin typeface="Roboto Black"/>
                <a:cs typeface="Roboto Black"/>
              </a:rPr>
              <a:t> </a:t>
            </a:r>
            <a:r>
              <a:rPr sz="3000" b="1" spc="-60" dirty="0">
                <a:solidFill>
                  <a:srgbClr val="31452C"/>
                </a:solidFill>
                <a:latin typeface="Roboto Black"/>
                <a:cs typeface="Roboto Black"/>
              </a:rPr>
              <a:t>Bäume.</a:t>
            </a:r>
            <a:endParaRPr sz="3000">
              <a:latin typeface="Roboto Black"/>
              <a:cs typeface="Roboto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99130" marR="1676400">
              <a:lnSpc>
                <a:spcPct val="100000"/>
              </a:lnSpc>
            </a:pPr>
            <a:r>
              <a:rPr spc="-50" dirty="0"/>
              <a:t>Nu</a:t>
            </a:r>
            <a:r>
              <a:rPr dirty="0"/>
              <a:t>r</a:t>
            </a:r>
            <a:r>
              <a:rPr spc="-95" dirty="0"/>
              <a:t> </a:t>
            </a:r>
            <a:r>
              <a:rPr spc="-55" dirty="0"/>
              <a:t>wenig</a:t>
            </a:r>
            <a:r>
              <a:rPr spc="-5" dirty="0"/>
              <a:t>e</a:t>
            </a:r>
            <a:r>
              <a:rPr spc="-95" dirty="0"/>
              <a:t> </a:t>
            </a:r>
            <a:r>
              <a:rPr spc="-50" dirty="0"/>
              <a:t>P</a:t>
            </a:r>
            <a:r>
              <a:rPr spc="-70" dirty="0"/>
              <a:t>r</a:t>
            </a:r>
            <a:r>
              <a:rPr spc="-50" dirty="0"/>
              <a:t>odukte</a:t>
            </a:r>
            <a:r>
              <a:rPr dirty="0"/>
              <a:t>,</a:t>
            </a:r>
            <a:r>
              <a:rPr spc="-95" dirty="0"/>
              <a:t> </a:t>
            </a:r>
            <a:r>
              <a:rPr spc="-55" dirty="0"/>
              <a:t>A</a:t>
            </a:r>
            <a:r>
              <a:rPr spc="-45" dirty="0"/>
              <a:t>ktie</a:t>
            </a:r>
            <a:r>
              <a:rPr dirty="0"/>
              <a:t>n</a:t>
            </a:r>
            <a:r>
              <a:rPr spc="-100" dirty="0"/>
              <a:t> </a:t>
            </a:r>
            <a:r>
              <a:rPr spc="-55" dirty="0"/>
              <a:t>ode</a:t>
            </a:r>
            <a:r>
              <a:rPr dirty="0"/>
              <a:t>r</a:t>
            </a:r>
            <a:r>
              <a:rPr spc="-95" dirty="0"/>
              <a:t> </a:t>
            </a:r>
            <a:r>
              <a:rPr spc="-55" dirty="0"/>
              <a:t>gar</a:t>
            </a:r>
            <a:r>
              <a:rPr spc="-50" dirty="0"/>
              <a:t> Rohs</a:t>
            </a:r>
            <a:r>
              <a:rPr spc="-75" dirty="0"/>
              <a:t>t</a:t>
            </a:r>
            <a:r>
              <a:rPr spc="-50" dirty="0"/>
              <a:t>of</a:t>
            </a:r>
            <a:r>
              <a:rPr spc="-75" dirty="0"/>
              <a:t>f</a:t>
            </a:r>
            <a:r>
              <a:rPr spc="-5" dirty="0"/>
              <a:t>e</a:t>
            </a:r>
            <a:r>
              <a:rPr spc="-95" dirty="0"/>
              <a:t> </a:t>
            </a:r>
            <a:r>
              <a:rPr spc="-45" dirty="0"/>
              <a:t>könne</a:t>
            </a:r>
            <a:r>
              <a:rPr dirty="0"/>
              <a:t>n</a:t>
            </a:r>
            <a:r>
              <a:rPr spc="-100" dirty="0"/>
              <a:t> </a:t>
            </a:r>
            <a:r>
              <a:rPr spc="-50" dirty="0"/>
              <a:t>ein</a:t>
            </a:r>
            <a:r>
              <a:rPr spc="-5" dirty="0"/>
              <a:t>e</a:t>
            </a:r>
            <a:r>
              <a:rPr spc="-100" dirty="0"/>
              <a:t> </a:t>
            </a:r>
            <a:r>
              <a:rPr spc="-50" dirty="0"/>
              <a:t>solche </a:t>
            </a:r>
            <a:r>
              <a:rPr spc="-70" dirty="0"/>
              <a:t>P</a:t>
            </a:r>
            <a:r>
              <a:rPr spc="-45" dirty="0"/>
              <a:t>e</a:t>
            </a:r>
            <a:r>
              <a:rPr spc="-30" dirty="0"/>
              <a:t>r</a:t>
            </a:r>
            <a:r>
              <a:rPr spc="-50" dirty="0"/>
              <a:t>formanc</a:t>
            </a:r>
            <a:r>
              <a:rPr dirty="0"/>
              <a:t>e</a:t>
            </a:r>
            <a:r>
              <a:rPr spc="-95" dirty="0"/>
              <a:t> </a:t>
            </a:r>
            <a:r>
              <a:rPr spc="-45" dirty="0"/>
              <a:t>erbringen.</a:t>
            </a:r>
          </a:p>
          <a:p>
            <a:pPr marL="3199130" marR="5080">
              <a:lnSpc>
                <a:spcPct val="100000"/>
              </a:lnSpc>
            </a:pPr>
            <a:r>
              <a:rPr spc="-50" dirty="0"/>
              <a:t>Umweltschutz</a:t>
            </a:r>
            <a:r>
              <a:rPr dirty="0"/>
              <a:t>,</a:t>
            </a:r>
            <a:r>
              <a:rPr spc="-85" dirty="0"/>
              <a:t> </a:t>
            </a:r>
            <a:r>
              <a:rPr spc="-50" dirty="0"/>
              <a:t>Klimaf</a:t>
            </a:r>
            <a:r>
              <a:rPr spc="-70" dirty="0"/>
              <a:t>r</a:t>
            </a:r>
            <a:r>
              <a:rPr spc="-45" dirty="0"/>
              <a:t>eundlic</a:t>
            </a:r>
            <a:r>
              <a:rPr dirty="0"/>
              <a:t>h</a:t>
            </a:r>
            <a:r>
              <a:rPr spc="-105" dirty="0"/>
              <a:t> </a:t>
            </a:r>
            <a:r>
              <a:rPr spc="-50" dirty="0"/>
              <a:t>un</a:t>
            </a:r>
            <a:r>
              <a:rPr dirty="0"/>
              <a:t>d</a:t>
            </a:r>
            <a:r>
              <a:rPr spc="-90" dirty="0"/>
              <a:t> </a:t>
            </a:r>
            <a:r>
              <a:rPr spc="-55" dirty="0"/>
              <a:t>Nachhaltig</a:t>
            </a:r>
            <a:r>
              <a:rPr spc="-75" dirty="0"/>
              <a:t>k</a:t>
            </a:r>
            <a:r>
              <a:rPr spc="-45" dirty="0"/>
              <a:t>eit, </a:t>
            </a:r>
            <a:r>
              <a:rPr spc="-50" dirty="0"/>
              <a:t>da</a:t>
            </a:r>
            <a:r>
              <a:rPr spc="-5" dirty="0"/>
              <a:t>s</a:t>
            </a:r>
            <a:r>
              <a:rPr spc="-95" dirty="0"/>
              <a:t> </a:t>
            </a:r>
            <a:r>
              <a:rPr spc="-50" dirty="0"/>
              <a:t>is</a:t>
            </a:r>
            <a:r>
              <a:rPr dirty="0"/>
              <a:t>t</a:t>
            </a:r>
            <a:r>
              <a:rPr spc="-95" dirty="0"/>
              <a:t> </a:t>
            </a:r>
            <a:r>
              <a:rPr spc="-50" dirty="0"/>
              <a:t>di</a:t>
            </a:r>
            <a:r>
              <a:rPr spc="-5" dirty="0"/>
              <a:t>e</a:t>
            </a:r>
            <a:r>
              <a:rPr spc="-95" dirty="0"/>
              <a:t> </a:t>
            </a:r>
            <a:r>
              <a:rPr spc="-70" dirty="0"/>
              <a:t>Z</a:t>
            </a:r>
            <a:r>
              <a:rPr spc="-50" dirty="0"/>
              <a:t>ukunft.</a:t>
            </a:r>
          </a:p>
          <a:p>
            <a:pPr marL="3186430">
              <a:lnSpc>
                <a:spcPct val="100000"/>
              </a:lnSpc>
              <a:spcBef>
                <a:spcPts val="1"/>
              </a:spcBef>
            </a:pPr>
            <a:endParaRPr sz="2400">
              <a:latin typeface="Times New Roman"/>
              <a:cs typeface="Times New Roman"/>
            </a:endParaRPr>
          </a:p>
          <a:p>
            <a:pPr marL="3199130" marR="1805939">
              <a:lnSpc>
                <a:spcPct val="100000"/>
              </a:lnSpc>
            </a:pPr>
            <a:r>
              <a:rPr spc="-85" dirty="0"/>
              <a:t>W</a:t>
            </a:r>
            <a:r>
              <a:rPr spc="-45" dirty="0"/>
              <a:t>e</a:t>
            </a:r>
            <a:r>
              <a:rPr spc="-70" dirty="0"/>
              <a:t>r</a:t>
            </a:r>
            <a:r>
              <a:rPr spc="-50" dirty="0"/>
              <a:t>de</a:t>
            </a:r>
            <a:r>
              <a:rPr spc="-5" dirty="0"/>
              <a:t>n</a:t>
            </a:r>
            <a:r>
              <a:rPr spc="-95" dirty="0"/>
              <a:t> </a:t>
            </a:r>
            <a:r>
              <a:rPr spc="-50" dirty="0"/>
              <a:t>Si</a:t>
            </a:r>
            <a:r>
              <a:rPr dirty="0"/>
              <a:t>e</a:t>
            </a:r>
            <a:r>
              <a:rPr spc="-90" dirty="0"/>
              <a:t> </a:t>
            </a:r>
            <a:r>
              <a:rPr spc="-50" dirty="0"/>
              <a:t>fü</a:t>
            </a:r>
            <a:r>
              <a:rPr dirty="0"/>
              <a:t>r</a:t>
            </a:r>
            <a:r>
              <a:rPr spc="-95" dirty="0"/>
              <a:t> </a:t>
            </a:r>
            <a:r>
              <a:rPr spc="-45" dirty="0"/>
              <a:t>eine</a:t>
            </a:r>
            <a:r>
              <a:rPr dirty="0"/>
              <a:t>n</a:t>
            </a:r>
            <a:r>
              <a:rPr spc="-100" dirty="0"/>
              <a:t> </a:t>
            </a:r>
            <a:r>
              <a:rPr spc="-45" dirty="0"/>
              <a:t>kleine</a:t>
            </a:r>
            <a:r>
              <a:rPr dirty="0"/>
              <a:t>n</a:t>
            </a:r>
            <a:r>
              <a:rPr spc="-100" dirty="0"/>
              <a:t> </a:t>
            </a:r>
            <a:r>
              <a:rPr spc="-50" dirty="0"/>
              <a:t>Einsatz Ih</a:t>
            </a:r>
            <a:r>
              <a:rPr dirty="0"/>
              <a:t>r</a:t>
            </a:r>
            <a:r>
              <a:rPr spc="-95" dirty="0"/>
              <a:t> </a:t>
            </a:r>
            <a:r>
              <a:rPr spc="-50" dirty="0"/>
              <a:t>eigene</a:t>
            </a:r>
            <a:r>
              <a:rPr spc="-5" dirty="0"/>
              <a:t>r</a:t>
            </a:r>
            <a:r>
              <a:rPr spc="-105" dirty="0"/>
              <a:t> </a:t>
            </a:r>
            <a:r>
              <a:rPr spc="-85" dirty="0"/>
              <a:t>W</a:t>
            </a:r>
            <a:r>
              <a:rPr spc="-50" dirty="0"/>
              <a:t>aldbesit</a:t>
            </a:r>
            <a:r>
              <a:rPr spc="-75" dirty="0"/>
              <a:t>z</a:t>
            </a:r>
            <a:r>
              <a:rPr spc="-50" dirty="0"/>
              <a:t>e</a:t>
            </a:r>
            <a:r>
              <a:rPr spc="-185" dirty="0"/>
              <a:t>r</a:t>
            </a:r>
            <a:r>
              <a:rPr spc="-5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47617" y="6201281"/>
            <a:ext cx="5492750" cy="240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Sta</a:t>
            </a:r>
            <a:r>
              <a:rPr sz="1700" b="0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te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n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Si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noc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h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heute...lasse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n</a:t>
            </a:r>
            <a:r>
              <a:rPr sz="1700" b="0" spc="-8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Si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Ih</a:t>
            </a:r>
            <a:r>
              <a:rPr sz="1700" b="0" spc="-5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105" dirty="0">
                <a:solidFill>
                  <a:srgbClr val="31452C"/>
                </a:solidFill>
                <a:latin typeface="Roboto Light"/>
                <a:cs typeface="Roboto Light"/>
              </a:rPr>
              <a:t> T</a:t>
            </a:r>
            <a:r>
              <a:rPr sz="1700" b="0" spc="-7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äum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e</a:t>
            </a:r>
            <a:r>
              <a:rPr sz="1700" b="0" spc="-75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wah</a:t>
            </a:r>
            <a:r>
              <a:rPr sz="1700" b="0" spc="-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70" dirty="0">
                <a:solidFill>
                  <a:srgbClr val="31452C"/>
                </a:solidFill>
                <a:latin typeface="Roboto Light"/>
                <a:cs typeface="Roboto Light"/>
              </a:rPr>
              <a:t> 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we</a:t>
            </a:r>
            <a:r>
              <a:rPr sz="1700" b="0" spc="-55" dirty="0">
                <a:solidFill>
                  <a:srgbClr val="31452C"/>
                </a:solidFill>
                <a:latin typeface="Roboto Light"/>
                <a:cs typeface="Roboto Light"/>
              </a:rPr>
              <a:t>r</a:t>
            </a:r>
            <a:r>
              <a:rPr sz="1700" b="0" spc="-40" dirty="0">
                <a:solidFill>
                  <a:srgbClr val="31452C"/>
                </a:solidFill>
                <a:latin typeface="Roboto Light"/>
                <a:cs typeface="Roboto Light"/>
              </a:rPr>
              <a:t>den!</a:t>
            </a:r>
            <a:endParaRPr sz="1700">
              <a:latin typeface="Roboto Light"/>
              <a:cs typeface="Roboto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2" y="15558"/>
            <a:ext cx="3844290" cy="6842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8580" algn="r">
              <a:lnSpc>
                <a:spcPct val="100000"/>
              </a:lnSpc>
            </a:pPr>
            <a:r>
              <a:rPr sz="1050" spc="-25" dirty="0">
                <a:solidFill>
                  <a:srgbClr val="47B65B"/>
                </a:solidFill>
                <a:latin typeface="Open Sans"/>
                <a:cs typeface="Open Sans"/>
              </a:rPr>
              <a:t>kiritrees.com</a:t>
            </a:r>
            <a:endParaRPr sz="105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66398" y="2829458"/>
            <a:ext cx="9858" cy="96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7327" y="3003270"/>
            <a:ext cx="177393" cy="113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3075" y="3447592"/>
            <a:ext cx="172377" cy="952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6740" y="3136036"/>
            <a:ext cx="160693" cy="100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94685" y="3366173"/>
            <a:ext cx="160032" cy="94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8446" y="2981566"/>
            <a:ext cx="94795" cy="1433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8132" y="2868599"/>
            <a:ext cx="116154" cy="900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5671" y="2728429"/>
            <a:ext cx="83244" cy="1353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52149" y="2890405"/>
            <a:ext cx="86301" cy="1282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12338" y="3277412"/>
            <a:ext cx="102232" cy="711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07524" y="3175076"/>
            <a:ext cx="68745" cy="466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6006" y="3273501"/>
            <a:ext cx="50743" cy="778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3330" y="3082988"/>
            <a:ext cx="49471" cy="508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16668" y="3023704"/>
            <a:ext cx="61915" cy="663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66705" y="2992450"/>
            <a:ext cx="7671" cy="4738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13979" y="3219259"/>
            <a:ext cx="46114" cy="535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2111" y="3353511"/>
            <a:ext cx="37146" cy="419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96539" y="3058426"/>
            <a:ext cx="374599" cy="7378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87331" y="2817355"/>
            <a:ext cx="286981" cy="3223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87306" y="3160585"/>
            <a:ext cx="282422" cy="1299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87306" y="3339528"/>
            <a:ext cx="286550" cy="3065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87306" y="3618941"/>
            <a:ext cx="375526" cy="18948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62" y="15558"/>
            <a:ext cx="3844072" cy="68424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45635" y="1943013"/>
            <a:ext cx="0" cy="2672715"/>
          </a:xfrm>
          <a:custGeom>
            <a:avLst/>
            <a:gdLst/>
            <a:ahLst/>
            <a:cxnLst/>
            <a:rect l="l" t="t" r="r" b="b"/>
            <a:pathLst>
              <a:path h="2672715">
                <a:moveTo>
                  <a:pt x="0" y="0"/>
                </a:moveTo>
                <a:lnTo>
                  <a:pt x="0" y="2672702"/>
                </a:lnTo>
              </a:path>
            </a:pathLst>
          </a:custGeom>
          <a:ln w="3175">
            <a:solidFill>
              <a:srgbClr val="3145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" y="0"/>
            <a:ext cx="1218838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8728" y="359830"/>
            <a:ext cx="11740515" cy="6322060"/>
          </a:xfrm>
          <a:custGeom>
            <a:avLst/>
            <a:gdLst/>
            <a:ahLst/>
            <a:cxnLst/>
            <a:rect l="l" t="t" r="r" b="b"/>
            <a:pathLst>
              <a:path w="11740515" h="6322059">
                <a:moveTo>
                  <a:pt x="5418670" y="0"/>
                </a:moveTo>
                <a:lnTo>
                  <a:pt x="0" y="0"/>
                </a:lnTo>
                <a:lnTo>
                  <a:pt x="0" y="6321780"/>
                </a:lnTo>
                <a:lnTo>
                  <a:pt x="11740438" y="6321780"/>
                </a:lnTo>
                <a:lnTo>
                  <a:pt x="11719482" y="5803285"/>
                </a:lnTo>
                <a:lnTo>
                  <a:pt x="11657697" y="5296346"/>
                </a:lnTo>
                <a:lnTo>
                  <a:pt x="11556711" y="4802576"/>
                </a:lnTo>
                <a:lnTo>
                  <a:pt x="11418151" y="4323603"/>
                </a:lnTo>
                <a:lnTo>
                  <a:pt x="11243643" y="3861054"/>
                </a:lnTo>
                <a:lnTo>
                  <a:pt x="11034815" y="3416555"/>
                </a:lnTo>
                <a:lnTo>
                  <a:pt x="10793293" y="2991734"/>
                </a:lnTo>
                <a:lnTo>
                  <a:pt x="10520705" y="2588217"/>
                </a:lnTo>
                <a:lnTo>
                  <a:pt x="10218677" y="2207632"/>
                </a:lnTo>
                <a:lnTo>
                  <a:pt x="9888837" y="1851606"/>
                </a:lnTo>
                <a:lnTo>
                  <a:pt x="9532811" y="1521765"/>
                </a:lnTo>
                <a:lnTo>
                  <a:pt x="9152226" y="1219736"/>
                </a:lnTo>
                <a:lnTo>
                  <a:pt x="8748710" y="947148"/>
                </a:lnTo>
                <a:lnTo>
                  <a:pt x="8323889" y="705625"/>
                </a:lnTo>
                <a:lnTo>
                  <a:pt x="7879390" y="496797"/>
                </a:lnTo>
                <a:lnTo>
                  <a:pt x="7416840" y="322288"/>
                </a:lnTo>
                <a:lnTo>
                  <a:pt x="6937866" y="183727"/>
                </a:lnTo>
                <a:lnTo>
                  <a:pt x="6444095" y="82741"/>
                </a:lnTo>
                <a:lnTo>
                  <a:pt x="5937154" y="20956"/>
                </a:lnTo>
                <a:lnTo>
                  <a:pt x="54186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8407" y="3267380"/>
            <a:ext cx="1089518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kiritrees.com</a:t>
            </a:r>
            <a:endParaRPr spc="-30" dirty="0"/>
          </a:p>
        </p:txBody>
      </p:sp>
      <p:sp>
        <p:nvSpPr>
          <p:cNvPr id="6" name="object 6"/>
          <p:cNvSpPr/>
          <p:nvPr/>
        </p:nvSpPr>
        <p:spPr>
          <a:xfrm>
            <a:off x="1455415" y="1193063"/>
            <a:ext cx="20870" cy="204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9041" y="1562252"/>
            <a:ext cx="376808" cy="2412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900" y="2505989"/>
            <a:ext cx="366128" cy="2023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1525" y="1844243"/>
            <a:ext cx="341325" cy="212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3415" y="2333053"/>
            <a:ext cx="339953" cy="2000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6305" y="1516125"/>
            <a:ext cx="201321" cy="3045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4311" y="1276232"/>
            <a:ext cx="246722" cy="191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0149" y="978484"/>
            <a:ext cx="176735" cy="2875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2491" y="1322539"/>
            <a:ext cx="183554" cy="2724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338" y="2144534"/>
            <a:ext cx="217236" cy="1511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5510" y="1927148"/>
            <a:ext cx="146011" cy="99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8254" y="2136216"/>
            <a:ext cx="107874" cy="1653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63774" y="1731581"/>
            <a:ext cx="105183" cy="1080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7323" y="1605673"/>
            <a:ext cx="131479" cy="1408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5389" y="1539278"/>
            <a:ext cx="16921" cy="1006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1276" y="2021014"/>
            <a:ext cx="98231" cy="1137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5115" y="2306180"/>
            <a:ext cx="79082" cy="893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2927" y="1684527"/>
            <a:ext cx="762475" cy="15621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9793" y="1167383"/>
            <a:ext cx="609549" cy="6846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9742" y="1896402"/>
            <a:ext cx="599897" cy="27608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99742" y="2276449"/>
            <a:ext cx="608647" cy="6512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99742" y="2869945"/>
            <a:ext cx="797636" cy="4024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41578" y="5819129"/>
            <a:ext cx="54550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Für mehr Informationen, kontaktieren Sie uns unter </a:t>
            </a:r>
          </a:p>
          <a:p>
            <a:r>
              <a:rPr lang="de-DE" sz="2000" dirty="0">
                <a:solidFill>
                  <a:srgbClr val="47B65B"/>
                </a:solidFill>
              </a:rPr>
              <a:t>info@kiritrees.com</a:t>
            </a:r>
            <a:r>
              <a:rPr lang="de-DE" dirty="0"/>
              <a:t> oder besuchen Sie </a:t>
            </a:r>
            <a:r>
              <a:rPr lang="de-DE" sz="2000" dirty="0">
                <a:solidFill>
                  <a:srgbClr val="47B65B"/>
                </a:solidFill>
              </a:rPr>
              <a:t>kiritrees.com</a:t>
            </a:r>
            <a:endParaRPr lang="en-GB" sz="2000" dirty="0">
              <a:solidFill>
                <a:srgbClr val="47B65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Breitbild</PresentationFormat>
  <Paragraphs>55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Calibri</vt:lpstr>
      <vt:lpstr>Open Sans</vt:lpstr>
      <vt:lpstr>Roboto</vt:lpstr>
      <vt:lpstr>Roboto Black</vt:lpstr>
      <vt:lpstr>Roboto Light</vt:lpstr>
      <vt:lpstr>Roboto Thin</vt:lpstr>
      <vt:lpstr>Times New Roman</vt:lpstr>
      <vt:lpstr>Office Theme</vt:lpstr>
      <vt:lpstr>PowerPoint-Präsentation</vt:lpstr>
      <vt:lpstr>KiriTrees Plantage</vt:lpstr>
      <vt:lpstr>KiriTrees Plantage Der Vorteil gegenüber anderen Sorten</vt:lpstr>
      <vt:lpstr>KiriTrees Plantage... Mehr als Bäume.</vt:lpstr>
      <vt:lpstr>KiriTrees Plantage...Mehr als Bäume.</vt:lpstr>
      <vt:lpstr>KiriTrees Plantage... More then trees.</vt:lpstr>
      <vt:lpstr>PowerPoint-Präsentation</vt:lpstr>
      <vt:lpstr>KiriTrees Plantage... Mehr als Bäume.</vt:lpstr>
      <vt:lpstr>kiritrees.com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Kiri trees Plantage ..More then tress.de 16.16</dc:title>
  <dc:creator>Josef Leutgeb</dc:creator>
  <cp:lastModifiedBy>Josef Leutgeb</cp:lastModifiedBy>
  <cp:revision>15</cp:revision>
  <dcterms:created xsi:type="dcterms:W3CDTF">2023-06-13T16:18:03Z</dcterms:created>
  <dcterms:modified xsi:type="dcterms:W3CDTF">2023-07-13T07:06:23Z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2023-06-13T00:00:00Z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2023-06-13T00:00:00Z</vt:filetime>
  </property>
</Properties>
</file>